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81" r:id="rId3"/>
    <p:sldId id="383" r:id="rId4"/>
    <p:sldId id="385" r:id="rId5"/>
    <p:sldId id="386" r:id="rId6"/>
    <p:sldId id="331" r:id="rId7"/>
    <p:sldId id="380" r:id="rId8"/>
    <p:sldId id="392" r:id="rId9"/>
    <p:sldId id="382" r:id="rId10"/>
    <p:sldId id="391" r:id="rId11"/>
    <p:sldId id="393" r:id="rId12"/>
    <p:sldId id="387" r:id="rId13"/>
    <p:sldId id="388" r:id="rId14"/>
    <p:sldId id="394" r:id="rId15"/>
    <p:sldId id="395" r:id="rId16"/>
    <p:sldId id="396" r:id="rId17"/>
    <p:sldId id="29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79" d="100"/>
          <a:sy n="79" d="100"/>
        </p:scale>
        <p:origin x="10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0T01:07:18.22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0 24575,'0'0'-8191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7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843D9-BBE1-666A-684E-95A5B3239BE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Times New Roman" panose="02020603050405020304" pitchFamily="18" charset="0"/>
                <a:ea typeface="210 굴림OTF 070" panose="0202050302010102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/>
              <a:t>Hello World!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862590-7793-E4DC-9848-D70C579022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DB5594-B36F-550C-87AA-872D160BA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ADF123-83AF-B827-F60D-F07C3431D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FD8016-B96A-EA99-8CA4-2F07CB35F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4249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B5BE68-DACB-517B-3599-DEA085758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A12748-1AFA-BCD3-2832-DBC0E015E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7B65E9-6AA9-EA17-BAA6-E2879984F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807831-DE17-1D7C-798E-71E628A65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DE0FA4-F72C-A75A-3309-34C725BD6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608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093F05D-9D7F-0113-A82F-B9933690AF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F68516-4C05-0C13-7E89-B7818AA4F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E97CB8-660C-2EC4-45A1-F733832E1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BD62C1-191F-FBBB-783F-303237055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3CC41C-E7FB-5CD5-F05E-F9A0123B2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132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41846-A3C4-66BE-C19B-426B1493C7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>
                <a:latin typeface="Times New Roman" panose="02020603050405020304" pitchFamily="18" charset="0"/>
                <a:ea typeface="210 굴림OTF 070" panose="02020503020101020101" pitchFamily="18" charset="-127"/>
                <a:cs typeface="Times New Roman" panose="02020603050405020304" pitchFamily="18" charset="0"/>
              </a:defRPr>
            </a:lvl1pPr>
          </a:lstStyle>
          <a:p>
            <a:r>
              <a:rPr lang="en-US" altLang="ko-KR" dirty="0" err="1"/>
              <a:t>Titl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1C5572-D860-474C-3FA5-5E30E8F39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1pPr>
            <a:lvl2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2pPr>
            <a:lvl3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3pPr>
            <a:lvl4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4pPr>
            <a:lvl5pPr>
              <a:defRPr>
                <a:latin typeface="Times New Roman" panose="02020603050405020304" pitchFamily="18" charset="0"/>
                <a:ea typeface="210 M고딕OTF 050" panose="02020503020101020101" pitchFamily="18" charset="-127"/>
                <a:cs typeface="Times New Roman" panose="02020603050405020304" pitchFamily="18" charset="0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FDAD4A-25E5-4A46-10C7-7DC6F9AF9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901BD3-8305-43B3-9923-257FBF170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2B44BB-CE6C-823A-1547-823312779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1830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001690-CD05-4B40-37BD-737F6C4BE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424CA2-E3AC-3DB7-5EA0-BCCFBFD70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D75187-6338-EB7F-84C2-A8DFDBA5F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F116DC-C2D2-17FD-0670-4018A045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8D9505-77F3-973A-4A77-407A7D101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7223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271688-7777-D341-8BE2-B080030C2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56C86A-D334-9460-D672-B469FF4746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EF012F-B037-6BC0-DCEC-41C4F997C5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074B44-9A1F-1A00-7071-B7A0D8F93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AD2EE9-C27C-2D74-C73E-A37EEB3C0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CC3845-FA21-6B62-D010-5AFE32EA6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955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1A7400-0404-7A85-2E7E-032869E17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A737AF-1D5B-C0D9-87FA-4C1B726F8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BA33EE-9A1D-AB71-3288-76B57DFA9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153D09D-7D5A-ABE8-DE38-113722A789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84B54F-E9B1-D2C4-EC9A-A7DC1D458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908A019-7B32-D688-0429-54BDB5A96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71D7954-2837-A14F-9B6C-076BD5F20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5B908F5-F72E-9604-D306-DD32A0420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83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6B1B86-EBE2-0F57-090C-C31ACA793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7053E8-F883-E4FE-AE74-EAD091EE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C7B020-F6E2-6C53-D638-67BAA47B2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D964D6A-08B3-7E5C-D2B6-F9A83DBD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314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49B6784-24C4-FD43-CC24-A65B3BF3C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28DAE8-9990-66D8-F5E0-00F83A6E4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5C4574D-AE4B-6ACA-30E6-5BEF9C38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478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096AC-8778-2324-A216-02EA2B766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06749C-BFA7-E361-D0A8-12DF99A35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BFB7CF-8E79-4D8C-1C94-05BCE7C600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CCADF7-23A1-E5F4-CC89-52E73F542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5E85F17-A3BF-7343-5350-697CE9FB2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7DA9AE-1B19-89FA-ADAD-7F7E345E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766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6D8925-5F77-79D9-978F-933303C46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5858C2-0CBE-DB93-826B-B8F0A60A08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D7916A2-7F4C-4213-A59D-9A6AC9D24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77B87D-17FA-2955-5560-AF994A738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6B5E172-8C53-896B-03D0-18189115F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B5A806D-5830-CB0B-19AE-8BC7CE3AD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94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68E3F1-AC57-A1DB-19D3-B33ADE935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D850F-97E2-EFEC-FA26-4E7BB682D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F08438-D9C2-83FB-7F99-A83A8D6C8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DC195A-05C2-4574-9B7F-0324A4B1A207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37D593-7453-216C-9AD2-F38172F88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DA6965-E14F-BC2D-ED1F-9D4D0E79E8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F9607-BA5C-406C-B8F1-9CD3498981D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394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F5AA7-7F5B-24D7-B71F-FC5EB4379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ICIP Feedback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7C7B6F-3686-B164-88FE-C376C79BC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Presenter: Kim Seung Hwan (overnap@khu.ac.kr)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7208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Add Motivation</a:t>
            </a:r>
            <a:endParaRPr lang="ko-KR" altLang="en-US" dirty="0"/>
          </a:p>
        </p:txBody>
      </p:sp>
      <p:pic>
        <p:nvPicPr>
          <p:cNvPr id="8" name="내용 개체 틀 7" descr="패턴, 예술, 모자이크이(가) 표시된 사진&#10;&#10;자동 생성된 설명">
            <a:extLst>
              <a:ext uri="{FF2B5EF4-FFF2-40B4-BE49-F238E27FC236}">
                <a16:creationId xmlns:a16="http://schemas.microsoft.com/office/drawing/2014/main" id="{1D872664-7639-3DB6-6C25-CEFB579BB8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66" r="43766"/>
          <a:stretch/>
        </p:blipFill>
        <p:spPr>
          <a:xfrm>
            <a:off x="6096000" y="1557798"/>
            <a:ext cx="4617118" cy="4617118"/>
          </a:xfrm>
        </p:spPr>
      </p:pic>
      <p:pic>
        <p:nvPicPr>
          <p:cNvPr id="10" name="그림 9" descr="모자이크, 콜라주, 예술, 스크린샷이(가) 표시된 사진&#10;&#10;자동 생성된 설명">
            <a:extLst>
              <a:ext uri="{FF2B5EF4-FFF2-40B4-BE49-F238E27FC236}">
                <a16:creationId xmlns:a16="http://schemas.microsoft.com/office/drawing/2014/main" id="{EF11BA0A-5D20-BF8D-5537-66ADA329D8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50000"/>
          <a:stretch/>
        </p:blipFill>
        <p:spPr>
          <a:xfrm>
            <a:off x="838200" y="1557798"/>
            <a:ext cx="4617118" cy="461711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CC6A92F-5D16-704D-22FD-E61AFEDF6D67}"/>
              </a:ext>
            </a:extLst>
          </p:cNvPr>
          <p:cNvSpPr txBox="1"/>
          <p:nvPr/>
        </p:nvSpPr>
        <p:spPr>
          <a:xfrm>
            <a:off x="5455318" y="683084"/>
            <a:ext cx="5949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Decoder variance is large</a:t>
            </a:r>
          </a:p>
          <a:p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likelihood is not well optimized in the first place</a:t>
            </a:r>
            <a:endParaRPr lang="ko-KR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162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Add Motivation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DE851B2-5D1D-C764-BCCE-CB323E654C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50000"/>
          <a:stretch/>
        </p:blipFill>
        <p:spPr>
          <a:xfrm>
            <a:off x="838200" y="1690688"/>
            <a:ext cx="4617118" cy="461711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E8DF546-E3C4-9095-44AB-692322D1C2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81" r="43981"/>
          <a:stretch/>
        </p:blipFill>
        <p:spPr>
          <a:xfrm>
            <a:off x="6096000" y="1690688"/>
            <a:ext cx="4617118" cy="46171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84D0760-5D68-0B38-2E62-17ABFA31FB53}"/>
              </a:ext>
            </a:extLst>
          </p:cNvPr>
          <p:cNvSpPr txBox="1"/>
          <p:nvPr/>
        </p:nvSpPr>
        <p:spPr>
          <a:xfrm>
            <a:off x="5296822" y="704741"/>
            <a:ext cx="6626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Very extreme case</a:t>
            </a:r>
          </a:p>
          <a:p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likelihood is incredibly high, but what about sampling?</a:t>
            </a:r>
            <a:endParaRPr lang="ko-KR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5005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Add Result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 previous experiment was an experiment that compared the baseline and my claim</a:t>
            </a:r>
          </a:p>
          <a:p>
            <a:endParaRPr lang="en-US" altLang="ko-KR" dirty="0"/>
          </a:p>
          <a:p>
            <a:r>
              <a:rPr lang="en-US" altLang="ko-KR" dirty="0"/>
              <a:t>I thought this was good enough for a proof of concept,</a:t>
            </a:r>
          </a:p>
          <a:p>
            <a:r>
              <a:rPr lang="en-US" altLang="ko-KR" dirty="0"/>
              <a:t>But the reviewer pointed out the performance itself</a:t>
            </a:r>
          </a:p>
          <a:p>
            <a:endParaRPr lang="en-US" altLang="ko-KR" dirty="0"/>
          </a:p>
          <a:p>
            <a:r>
              <a:rPr lang="en-US" altLang="ko-KR" dirty="0"/>
              <a:t>I would like to add quantitative experiments to compare performance</a:t>
            </a:r>
          </a:p>
          <a:p>
            <a:r>
              <a:rPr lang="en-US" altLang="ko-KR" dirty="0"/>
              <a:t>Performance comparison of deep VAE based on my claim &amp; various deep generative models</a:t>
            </a:r>
            <a:endParaRPr lang="en-US" altLang="ko-KR" b="0" dirty="0"/>
          </a:p>
        </p:txBody>
      </p:sp>
    </p:spTree>
    <p:extLst>
      <p:ext uri="{BB962C8B-B14F-4D97-AF65-F5344CB8AC3E}">
        <p14:creationId xmlns:p14="http://schemas.microsoft.com/office/powerpoint/2010/main" val="3443081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Structure in Mind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Problems and solutions that arise because </a:t>
            </a:r>
            <a:r>
              <a:rPr lang="en-US" altLang="ko-KR" i="1" dirty="0"/>
              <a:t>beta</a:t>
            </a:r>
            <a:r>
              <a:rPr lang="en-US" altLang="ko-KR" dirty="0"/>
              <a:t> and </a:t>
            </a:r>
            <a:r>
              <a:rPr lang="en-US" altLang="ko-KR" i="1" dirty="0"/>
              <a:t>sigma</a:t>
            </a:r>
            <a:r>
              <a:rPr lang="en-US" altLang="ko-KR" dirty="0"/>
              <a:t> are different</a:t>
            </a:r>
          </a:p>
          <a:p>
            <a:pPr marL="457200" lvl="1" indent="0">
              <a:buNone/>
            </a:pPr>
            <a:r>
              <a:rPr lang="en-US" altLang="ko-KR" sz="2000" dirty="0"/>
              <a:t>1. A brief Introduction with well-organized contributions</a:t>
            </a:r>
          </a:p>
          <a:p>
            <a:pPr marL="457200" lvl="1" indent="0">
              <a:buNone/>
            </a:pPr>
            <a:endParaRPr lang="en-US" altLang="ko-KR" sz="2000" dirty="0"/>
          </a:p>
          <a:p>
            <a:pPr marL="457200" lvl="1" indent="0">
              <a:buNone/>
            </a:pPr>
            <a:r>
              <a:rPr lang="en-US" altLang="ko-KR" sz="2000" dirty="0"/>
              <a:t>2. Two pathological blur in VAE </a:t>
            </a:r>
            <a:r>
              <a:rPr lang="en-US" altLang="ko-KR" sz="2000" dirty="0">
                <a:solidFill>
                  <a:srgbClr val="FF0000"/>
                </a:solidFill>
              </a:rPr>
              <a:t>(Added!)</a:t>
            </a:r>
          </a:p>
          <a:p>
            <a:pPr marL="457200" lvl="1" indent="0">
              <a:buNone/>
            </a:pPr>
            <a:r>
              <a:rPr lang="en-US" altLang="ko-KR" sz="2000" dirty="0"/>
              <a:t>3. </a:t>
            </a:r>
            <a:r>
              <a:rPr lang="en-US" altLang="ko-KR" sz="2000" i="1" dirty="0"/>
              <a:t>beta</a:t>
            </a:r>
            <a:r>
              <a:rPr lang="en-US" altLang="ko-KR" sz="2000" dirty="0"/>
              <a:t> and </a:t>
            </a:r>
            <a:r>
              <a:rPr lang="en-US" altLang="ko-KR" sz="2000" i="1" dirty="0"/>
              <a:t>sigma</a:t>
            </a:r>
            <a:r>
              <a:rPr lang="en-US" altLang="ko-KR" sz="2000" dirty="0"/>
              <a:t> were designed for different purposes</a:t>
            </a:r>
          </a:p>
          <a:p>
            <a:pPr marL="457200" lvl="1" indent="0">
              <a:buNone/>
            </a:pPr>
            <a:r>
              <a:rPr lang="en-US" altLang="ko-KR" sz="2000" dirty="0"/>
              <a:t>	- the differences between beta and sigma to deal with each case of blur </a:t>
            </a:r>
            <a:r>
              <a:rPr lang="en-US" altLang="ko-KR" sz="2000" dirty="0">
                <a:solidFill>
                  <a:srgbClr val="FF0000"/>
                </a:solidFill>
              </a:rPr>
              <a:t>(Added!)</a:t>
            </a:r>
          </a:p>
          <a:p>
            <a:pPr marL="457200" lvl="1" indent="0">
              <a:buNone/>
            </a:pPr>
            <a:r>
              <a:rPr lang="en-US" altLang="ko-KR" sz="2000" dirty="0"/>
              <a:t>	- Conceptual explanation of existing writing</a:t>
            </a:r>
          </a:p>
          <a:p>
            <a:pPr marL="457200" lvl="1" indent="0">
              <a:buNone/>
            </a:pPr>
            <a:r>
              <a:rPr lang="en-US" altLang="ko-KR" sz="2000" dirty="0"/>
              <a:t>4. Issues that arise when they are considered the same, analyzed mathematically</a:t>
            </a:r>
          </a:p>
          <a:p>
            <a:pPr marL="457200" lvl="1" indent="0">
              <a:buNone/>
            </a:pPr>
            <a:endParaRPr lang="en-US" altLang="ko-KR" sz="2000" dirty="0"/>
          </a:p>
          <a:p>
            <a:pPr marL="457200" lvl="1" indent="0">
              <a:buNone/>
            </a:pPr>
            <a:r>
              <a:rPr lang="en-US" altLang="ko-KR" sz="2000" dirty="0"/>
              <a:t>5. When this is implemented, the results are as expected </a:t>
            </a:r>
            <a:r>
              <a:rPr lang="en-US" altLang="ko-KR" sz="2000" dirty="0">
                <a:solidFill>
                  <a:srgbClr val="FF0000"/>
                </a:solidFill>
              </a:rPr>
              <a:t>(existing proof-of-concept experiments)</a:t>
            </a:r>
          </a:p>
          <a:p>
            <a:pPr marL="457200" lvl="1" indent="0">
              <a:buNone/>
            </a:pPr>
            <a:r>
              <a:rPr lang="en-US" altLang="ko-KR" sz="2000" strike="sngStrike" dirty="0"/>
              <a:t>6. Proper separation is required to obtain healthy results</a:t>
            </a:r>
          </a:p>
          <a:p>
            <a:pPr marL="457200" lvl="1" indent="0">
              <a:buNone/>
            </a:pPr>
            <a:r>
              <a:rPr lang="en-US" altLang="ko-KR" sz="2000" b="0" dirty="0"/>
              <a:t>7. Evaluation of deep networks for performance evaluation </a:t>
            </a:r>
            <a:r>
              <a:rPr lang="en-US" altLang="ko-KR" sz="2000" b="0" dirty="0">
                <a:solidFill>
                  <a:srgbClr val="FF0000"/>
                </a:solidFill>
              </a:rPr>
              <a:t>(Added! quantitative experiments)</a:t>
            </a:r>
          </a:p>
        </p:txBody>
      </p:sp>
    </p:spTree>
    <p:extLst>
      <p:ext uri="{BB962C8B-B14F-4D97-AF65-F5344CB8AC3E}">
        <p14:creationId xmlns:p14="http://schemas.microsoft.com/office/powerpoint/2010/main" val="2807802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Side Idea 1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 found that the mathematical proof of the two-stage VAE, which used to solve the sampling problem, can be applied to beta-VAE</a:t>
            </a:r>
          </a:p>
          <a:p>
            <a:r>
              <a:rPr lang="en-US" altLang="ko-KR" dirty="0"/>
              <a:t>So what if one reduce the beta only in the front VAE?</a:t>
            </a:r>
          </a:p>
          <a:p>
            <a:r>
              <a:rPr lang="en-US" altLang="ko-KR" dirty="0"/>
              <a:t>Can the quality be improved but sampling remain the same?</a:t>
            </a:r>
          </a:p>
          <a:p>
            <a:endParaRPr lang="en-US" altLang="ko-KR" dirty="0"/>
          </a:p>
          <a:p>
            <a:r>
              <a:rPr lang="en-US" altLang="ko-KR" dirty="0"/>
              <a:t>I tried the experiment, but the 2nd stage VAE itself is not working well</a:t>
            </a:r>
            <a:endParaRPr lang="en-US" altLang="ko-KR" sz="2000" b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4319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Side Idea 2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The previously mentioned </a:t>
            </a:r>
            <a:r>
              <a:rPr lang="en-US" altLang="ko-KR" dirty="0" err="1"/>
              <a:t>Unet</a:t>
            </a:r>
            <a:r>
              <a:rPr lang="en-US" altLang="ko-KR" dirty="0"/>
              <a:t> structure VAE</a:t>
            </a:r>
          </a:p>
          <a:p>
            <a:r>
              <a:rPr lang="en-US" altLang="ko-KR" dirty="0"/>
              <a:t>Sequential Structure vs. Full covariance relationship</a:t>
            </a:r>
            <a:endParaRPr lang="en-US" altLang="ko-KR" sz="2000" b="0" dirty="0">
              <a:solidFill>
                <a:srgbClr val="FF0000"/>
              </a:solidFill>
            </a:endParaRPr>
          </a:p>
        </p:txBody>
      </p:sp>
      <p:pic>
        <p:nvPicPr>
          <p:cNvPr id="1026" name="Picture 2" descr="VQ-VAE 2 논문 설명(Generating Diverse High-Fidelity Images with VQ-VAE-2)">
            <a:extLst>
              <a:ext uri="{FF2B5EF4-FFF2-40B4-BE49-F238E27FC236}">
                <a16:creationId xmlns:a16="http://schemas.microsoft.com/office/drawing/2014/main" id="{7ACE3B9B-DB39-B895-78B5-A7F3216B9D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97"/>
          <a:stretch/>
        </p:blipFill>
        <p:spPr bwMode="auto">
          <a:xfrm>
            <a:off x="1240218" y="2992930"/>
            <a:ext cx="9711563" cy="3499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0075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Side Idea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If the side idea goes well, the research can be expanded to solve</a:t>
            </a:r>
          </a:p>
          <a:p>
            <a:endParaRPr lang="en-US" altLang="ko-KR" dirty="0"/>
          </a:p>
          <a:p>
            <a:r>
              <a:rPr lang="en-US" altLang="ko-KR" dirty="0"/>
              <a:t>Not only the </a:t>
            </a:r>
            <a:r>
              <a:rPr lang="en-US" altLang="ko-KR" i="1" dirty="0"/>
              <a:t>beta</a:t>
            </a:r>
            <a:r>
              <a:rPr lang="en-US" altLang="ko-KR" dirty="0"/>
              <a:t> and </a:t>
            </a:r>
            <a:r>
              <a:rPr lang="en-US" altLang="ko-KR" i="1" dirty="0"/>
              <a:t>sigma</a:t>
            </a:r>
            <a:r>
              <a:rPr lang="en-US" altLang="ko-KR" dirty="0"/>
              <a:t> one</a:t>
            </a:r>
          </a:p>
          <a:p>
            <a:r>
              <a:rPr lang="en-US" altLang="ko-KR" dirty="0"/>
              <a:t>in blurring problems of VAE described above,</a:t>
            </a:r>
          </a:p>
          <a:p>
            <a:r>
              <a:rPr lang="en-US" altLang="ko-KR" dirty="0"/>
              <a:t>But also various structural problems</a:t>
            </a:r>
            <a:endParaRPr lang="en-US" altLang="ko-KR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476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AF5AA7-7F5B-24D7-B71F-FC5EB4379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b="1" dirty="0"/>
              <a:t>Thank you for listening</a:t>
            </a:r>
            <a:endParaRPr lang="ko-KR" altLang="en-US" b="1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97C7B6F-3686-B164-88FE-C376C79BC3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Presenter: Kim Seung Hwan (overnap@khu.ac.kr)</a:t>
            </a:r>
            <a:endParaRPr lang="ko-KR" alt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잉크 3">
                <a:extLst>
                  <a:ext uri="{FF2B5EF4-FFF2-40B4-BE49-F238E27FC236}">
                    <a16:creationId xmlns:a16="http://schemas.microsoft.com/office/drawing/2014/main" id="{429F4752-3F1D-C08C-E46E-5E09A3DC1842}"/>
                  </a:ext>
                </a:extLst>
              </p14:cNvPr>
              <p14:cNvContentPartPr/>
              <p14:nvPr/>
            </p14:nvContentPartPr>
            <p14:xfrm>
              <a:off x="4420840" y="2549936"/>
              <a:ext cx="360" cy="360"/>
            </p14:xfrm>
          </p:contentPart>
        </mc:Choice>
        <mc:Fallback xmlns="">
          <p:pic>
            <p:nvPicPr>
              <p:cNvPr id="4" name="잉크 3">
                <a:extLst>
                  <a:ext uri="{FF2B5EF4-FFF2-40B4-BE49-F238E27FC236}">
                    <a16:creationId xmlns:a16="http://schemas.microsoft.com/office/drawing/2014/main" id="{429F4752-3F1D-C08C-E46E-5E09A3DC184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11840" y="2540936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7879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What I learned from the reviews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0" dirty="0"/>
              <a:t>Reviewers may misunderstand the topic or may not be interested in</a:t>
            </a:r>
          </a:p>
          <a:p>
            <a:r>
              <a:rPr lang="en-US" altLang="ko-KR" b="0" dirty="0"/>
              <a:t>Reviewers care about performance in numbers</a:t>
            </a:r>
          </a:p>
          <a:p>
            <a:endParaRPr lang="en-US" altLang="ko-KR" b="0" dirty="0"/>
          </a:p>
          <a:p>
            <a:r>
              <a:rPr lang="en-US" altLang="ko-KR" b="0" dirty="0"/>
              <a:t>The most critical reviews misunderstood my claim</a:t>
            </a:r>
          </a:p>
          <a:p>
            <a:r>
              <a:rPr lang="en-US" altLang="ko-KR" dirty="0"/>
              <a:t>And </a:t>
            </a:r>
            <a:r>
              <a:rPr lang="en-US" altLang="ko-KR" b="0" dirty="0"/>
              <a:t>pointed out poor performance</a:t>
            </a:r>
          </a:p>
        </p:txBody>
      </p:sp>
    </p:spTree>
    <p:extLst>
      <p:ext uri="{BB962C8B-B14F-4D97-AF65-F5344CB8AC3E}">
        <p14:creationId xmlns:p14="http://schemas.microsoft.com/office/powerpoint/2010/main" val="2852769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Clear Intro &amp; contribution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0" dirty="0"/>
              <a:t>Write so that even someone unfamiliar with the topic can easily read it</a:t>
            </a:r>
          </a:p>
          <a:p>
            <a:r>
              <a:rPr lang="en-US" altLang="ko-KR" b="0" dirty="0"/>
              <a:t>Indeed, I found my introduction to be lengthy to explain motivation</a:t>
            </a:r>
          </a:p>
          <a:p>
            <a:endParaRPr lang="en-US" altLang="ko-KR" b="0" dirty="0"/>
          </a:p>
          <a:p>
            <a:r>
              <a:rPr lang="en-US" altLang="ko-KR" b="0" dirty="0"/>
              <a:t>It seems best to present a clear contribution in the introduction</a:t>
            </a:r>
          </a:p>
          <a:p>
            <a:r>
              <a:rPr lang="en-US" altLang="ko-KR" dirty="0"/>
              <a:t>A</a:t>
            </a:r>
            <a:r>
              <a:rPr lang="en-US" altLang="ko-KR" b="0" dirty="0"/>
              <a:t>nd leave the background as much as possible after</a:t>
            </a:r>
          </a:p>
          <a:p>
            <a:endParaRPr lang="en-US" altLang="ko-KR" b="0" dirty="0"/>
          </a:p>
        </p:txBody>
      </p:sp>
    </p:spTree>
    <p:extLst>
      <p:ext uri="{BB962C8B-B14F-4D97-AF65-F5344CB8AC3E}">
        <p14:creationId xmlns:p14="http://schemas.microsoft.com/office/powerpoint/2010/main" val="2707914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Structure of Writing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0" dirty="0"/>
              <a:t>I wrote assuming that the reader would read everything in order</a:t>
            </a:r>
          </a:p>
          <a:p>
            <a:r>
              <a:rPr lang="en-US" altLang="ko-KR" b="0" dirty="0"/>
              <a:t>So, although the explanation may have been sufficient, it lacks structure</a:t>
            </a:r>
          </a:p>
          <a:p>
            <a:endParaRPr lang="en-US" altLang="ko-KR" b="0" dirty="0"/>
          </a:p>
          <a:p>
            <a:r>
              <a:rPr lang="en-US" altLang="ko-KR" b="0" dirty="0"/>
              <a:t>This makes it more likely one will misunderstand the content</a:t>
            </a:r>
          </a:p>
          <a:p>
            <a:r>
              <a:rPr lang="en-US" altLang="ko-KR" dirty="0"/>
              <a:t>L</a:t>
            </a:r>
            <a:r>
              <a:rPr lang="en-US" altLang="ko-KR" b="0" dirty="0"/>
              <a:t>ike the reviewer did…</a:t>
            </a:r>
          </a:p>
          <a:p>
            <a:r>
              <a:rPr lang="en-US" altLang="ko-KR" b="0" dirty="0"/>
              <a:t>This becomes even more of a problem when the reader skims through excerpts</a:t>
            </a:r>
          </a:p>
        </p:txBody>
      </p:sp>
    </p:spTree>
    <p:extLst>
      <p:ext uri="{BB962C8B-B14F-4D97-AF65-F5344CB8AC3E}">
        <p14:creationId xmlns:p14="http://schemas.microsoft.com/office/powerpoint/2010/main" val="4216898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Structure of Writing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0" dirty="0"/>
              <a:t>I do not think there is much of a deficiency in terms of content</a:t>
            </a:r>
          </a:p>
          <a:p>
            <a:r>
              <a:rPr lang="en-US" altLang="ko-KR" b="0" dirty="0"/>
              <a:t>Therefore, I plan to keep the content as is but change the structure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63117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ICIP Submission Summary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Problems and solutions that arise because </a:t>
            </a:r>
            <a:r>
              <a:rPr lang="en-US" altLang="ko-KR" i="1" dirty="0"/>
              <a:t>beta</a:t>
            </a:r>
            <a:r>
              <a:rPr lang="en-US" altLang="ko-KR" dirty="0"/>
              <a:t> and </a:t>
            </a:r>
            <a:r>
              <a:rPr lang="en-US" altLang="ko-KR" i="1" dirty="0"/>
              <a:t>sigma</a:t>
            </a:r>
            <a:r>
              <a:rPr lang="en-US" altLang="ko-KR" dirty="0"/>
              <a:t> are different</a:t>
            </a:r>
          </a:p>
          <a:p>
            <a:pPr marL="457200" lvl="1" indent="0">
              <a:buNone/>
            </a:pPr>
            <a:r>
              <a:rPr lang="en-US" altLang="ko-KR" dirty="0"/>
              <a:t>1. The Introduction with some background to explain the motivation</a:t>
            </a:r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2. </a:t>
            </a:r>
            <a:r>
              <a:rPr lang="en-US" altLang="ko-KR" i="1" dirty="0"/>
              <a:t>beta</a:t>
            </a:r>
            <a:r>
              <a:rPr lang="en-US" altLang="ko-KR" dirty="0"/>
              <a:t> and </a:t>
            </a:r>
            <a:r>
              <a:rPr lang="en-US" altLang="ko-KR" i="1" dirty="0"/>
              <a:t>sigma</a:t>
            </a:r>
            <a:r>
              <a:rPr lang="en-US" altLang="ko-KR" dirty="0"/>
              <a:t> were designed for different purposes</a:t>
            </a:r>
          </a:p>
          <a:p>
            <a:pPr marL="457200" lvl="1" indent="0">
              <a:buNone/>
            </a:pPr>
            <a:r>
              <a:rPr lang="en-US" altLang="ko-KR" dirty="0"/>
              <a:t>3. Issues that arise when they are considered the same, analyzed mathematically</a:t>
            </a:r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4. When this is implemented, the results are as expected</a:t>
            </a:r>
          </a:p>
          <a:p>
            <a:pPr marL="457200" lvl="1" indent="0">
              <a:buNone/>
            </a:pPr>
            <a:r>
              <a:rPr lang="en-US" altLang="ko-KR" dirty="0"/>
              <a:t>5. Proper separation is required to obtain healthy results</a:t>
            </a:r>
            <a:endParaRPr lang="en-US" altLang="ko-KR" b="0" dirty="0"/>
          </a:p>
        </p:txBody>
      </p:sp>
    </p:spTree>
    <p:extLst>
      <p:ext uri="{BB962C8B-B14F-4D97-AF65-F5344CB8AC3E}">
        <p14:creationId xmlns:p14="http://schemas.microsoft.com/office/powerpoint/2010/main" val="2008825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ICIP Submission Summary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Problems and solutions that arise because </a:t>
            </a:r>
            <a:r>
              <a:rPr lang="en-US" altLang="ko-KR" i="1" dirty="0"/>
              <a:t>beta</a:t>
            </a:r>
            <a:r>
              <a:rPr lang="en-US" altLang="ko-KR" dirty="0"/>
              <a:t> and </a:t>
            </a:r>
            <a:r>
              <a:rPr lang="en-US" altLang="ko-KR" i="1" dirty="0"/>
              <a:t>sigma</a:t>
            </a:r>
            <a:r>
              <a:rPr lang="en-US" altLang="ko-KR" dirty="0"/>
              <a:t> are different</a:t>
            </a:r>
          </a:p>
          <a:p>
            <a:pPr marL="457200" lvl="1" indent="0">
              <a:buNone/>
            </a:pPr>
            <a:r>
              <a:rPr lang="en-US" altLang="ko-KR" dirty="0"/>
              <a:t>1. The Introduction with some background to explain the motivation</a:t>
            </a:r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2. </a:t>
            </a:r>
            <a:r>
              <a:rPr lang="en-US" altLang="ko-KR" i="1" dirty="0">
                <a:solidFill>
                  <a:srgbClr val="FF0000"/>
                </a:solidFill>
              </a:rPr>
              <a:t>beta</a:t>
            </a:r>
            <a:r>
              <a:rPr lang="en-US" altLang="ko-KR" dirty="0">
                <a:solidFill>
                  <a:srgbClr val="FF0000"/>
                </a:solidFill>
              </a:rPr>
              <a:t> and </a:t>
            </a:r>
            <a:r>
              <a:rPr lang="en-US" altLang="ko-KR" i="1" dirty="0">
                <a:solidFill>
                  <a:srgbClr val="FF0000"/>
                </a:solidFill>
              </a:rPr>
              <a:t>sigma</a:t>
            </a:r>
            <a:r>
              <a:rPr lang="en-US" altLang="ko-KR" dirty="0">
                <a:solidFill>
                  <a:srgbClr val="FF0000"/>
                </a:solidFill>
              </a:rPr>
              <a:t> were designed for different purposes</a:t>
            </a:r>
          </a:p>
          <a:p>
            <a:pPr marL="457200" lvl="1" indent="0">
              <a:buNone/>
            </a:pPr>
            <a:r>
              <a:rPr lang="en-US" altLang="ko-KR" dirty="0"/>
              <a:t>3. Issues that arise when they are considered the same, analyzed mathematically</a:t>
            </a:r>
          </a:p>
          <a:p>
            <a:pPr marL="457200" lvl="1" indent="0">
              <a:buNone/>
            </a:pP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4. When this is implemented, the results are </a:t>
            </a:r>
            <a:r>
              <a:rPr lang="en-US" altLang="ko-KR" dirty="0">
                <a:solidFill>
                  <a:srgbClr val="FF0000"/>
                </a:solidFill>
              </a:rPr>
              <a:t>as expected</a:t>
            </a:r>
          </a:p>
          <a:p>
            <a:pPr marL="457200" lvl="1" indent="0">
              <a:buNone/>
            </a:pPr>
            <a:r>
              <a:rPr lang="en-US" altLang="ko-KR" dirty="0"/>
              <a:t>5. Proper separation is required to obtain </a:t>
            </a:r>
            <a:r>
              <a:rPr lang="en-US" altLang="ko-KR" dirty="0">
                <a:solidFill>
                  <a:srgbClr val="FF0000"/>
                </a:solidFill>
              </a:rPr>
              <a:t>healthy results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What is the right way?</a:t>
            </a:r>
          </a:p>
        </p:txBody>
      </p:sp>
    </p:spTree>
    <p:extLst>
      <p:ext uri="{BB962C8B-B14F-4D97-AF65-F5344CB8AC3E}">
        <p14:creationId xmlns:p14="http://schemas.microsoft.com/office/powerpoint/2010/main" val="858830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Add Motivation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98B800D-50DB-0B5C-080C-58FFF79F4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There are two blur issue in VAE</a:t>
            </a:r>
          </a:p>
          <a:p>
            <a:pPr marL="457200" lvl="1" indent="0">
              <a:buNone/>
            </a:pPr>
            <a:r>
              <a:rPr lang="en-US" altLang="ko-KR" dirty="0"/>
              <a:t>- Blurry because sampling is not good</a:t>
            </a:r>
          </a:p>
          <a:p>
            <a:pPr marL="457200" lvl="1" indent="0">
              <a:buNone/>
            </a:pPr>
            <a:r>
              <a:rPr lang="en-US" altLang="ko-KR" dirty="0"/>
              <a:t>- Blurry because decoder variance is large</a:t>
            </a:r>
          </a:p>
          <a:p>
            <a:r>
              <a:rPr lang="en-US" altLang="ko-KR" dirty="0"/>
              <a:t>There are other structural problems as well,</a:t>
            </a:r>
          </a:p>
          <a:p>
            <a:r>
              <a:rPr lang="en-US" altLang="ko-KR" dirty="0"/>
              <a:t>But we will only look at two here</a:t>
            </a:r>
          </a:p>
        </p:txBody>
      </p:sp>
    </p:spTree>
    <p:extLst>
      <p:ext uri="{BB962C8B-B14F-4D97-AF65-F5344CB8AC3E}">
        <p14:creationId xmlns:p14="http://schemas.microsoft.com/office/powerpoint/2010/main" val="1112668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72095-F221-0FA7-F1AE-D18D5FBCF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Add Motivation</a:t>
            </a:r>
            <a:endParaRPr lang="ko-KR" altLang="en-US" dirty="0"/>
          </a:p>
        </p:txBody>
      </p:sp>
      <p:pic>
        <p:nvPicPr>
          <p:cNvPr id="5" name="내용 개체 틀 4" descr="모자이크, 패턴, 예술, 패브릭이(가) 표시된 사진&#10;&#10;자동 생성된 설명">
            <a:extLst>
              <a:ext uri="{FF2B5EF4-FFF2-40B4-BE49-F238E27FC236}">
                <a16:creationId xmlns:a16="http://schemas.microsoft.com/office/drawing/2014/main" id="{86525738-D814-5E1B-341E-39BCEC4A4E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675" r="43675"/>
          <a:stretch/>
        </p:blipFill>
        <p:spPr>
          <a:xfrm>
            <a:off x="6096000" y="1557798"/>
            <a:ext cx="4617118" cy="4617118"/>
          </a:xfrm>
        </p:spPr>
      </p:pic>
      <p:pic>
        <p:nvPicPr>
          <p:cNvPr id="7" name="그림 6" descr="콜라주, 모자이크, 인간의 얼굴, 예술이(가) 표시된 사진&#10;&#10;자동 생성된 설명">
            <a:extLst>
              <a:ext uri="{FF2B5EF4-FFF2-40B4-BE49-F238E27FC236}">
                <a16:creationId xmlns:a16="http://schemas.microsoft.com/office/drawing/2014/main" id="{FE5E9D2E-068E-0B85-2F40-9400C5C47B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27" r="49726"/>
          <a:stretch/>
        </p:blipFill>
        <p:spPr>
          <a:xfrm>
            <a:off x="838200" y="1557798"/>
            <a:ext cx="4617118" cy="461711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2AC1DC-F3CB-0302-E963-022AB77ECA65}"/>
              </a:ext>
            </a:extLst>
          </p:cNvPr>
          <p:cNvSpPr txBox="1"/>
          <p:nvPr/>
        </p:nvSpPr>
        <p:spPr>
          <a:xfrm>
            <a:off x="5296822" y="499797"/>
            <a:ext cx="6626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is well optimized, has high likelihood</a:t>
            </a:r>
          </a:p>
          <a:p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 the sampling is bad; Cannot be solved with likelihood alone</a:t>
            </a:r>
          </a:p>
          <a:p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 to introduce beta</a:t>
            </a:r>
            <a:endParaRPr lang="ko-KR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320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9813</TotalTime>
  <Words>749</Words>
  <Application>Microsoft Office PowerPoint</Application>
  <PresentationFormat>와이드스크린</PresentationFormat>
  <Paragraphs>98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Times New Roman</vt:lpstr>
      <vt:lpstr>Office 테마</vt:lpstr>
      <vt:lpstr>ICIP Feedback</vt:lpstr>
      <vt:lpstr>What I learned from the reviews</vt:lpstr>
      <vt:lpstr>Clear Intro &amp; contribution</vt:lpstr>
      <vt:lpstr>Structure of Writing</vt:lpstr>
      <vt:lpstr>Structure of Writing</vt:lpstr>
      <vt:lpstr>ICIP Submission Summary</vt:lpstr>
      <vt:lpstr>ICIP Submission Summary</vt:lpstr>
      <vt:lpstr>Add Motivation</vt:lpstr>
      <vt:lpstr>Add Motivation</vt:lpstr>
      <vt:lpstr>Add Motivation</vt:lpstr>
      <vt:lpstr>Add Motivation</vt:lpstr>
      <vt:lpstr>Add Result</vt:lpstr>
      <vt:lpstr>Structure in Mind</vt:lpstr>
      <vt:lpstr>Side Idea 1</vt:lpstr>
      <vt:lpstr>Side Idea 2</vt:lpstr>
      <vt:lpstr>Side Idea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Diffusion Model &amp; Determining Trained</dc:title>
  <dc:creator>김 승환</dc:creator>
  <cp:lastModifiedBy>김 승환</cp:lastModifiedBy>
  <cp:revision>411</cp:revision>
  <dcterms:created xsi:type="dcterms:W3CDTF">2023-01-19T17:39:48Z</dcterms:created>
  <dcterms:modified xsi:type="dcterms:W3CDTF">2024-06-14T02:31:36Z</dcterms:modified>
</cp:coreProperties>
</file>

<file path=docProps/thumbnail.jpeg>
</file>